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5143500" cx="9144000"/>
  <p:notesSz cx="6858000" cy="9144000"/>
  <p:embeddedFontLst>
    <p:embeddedFont>
      <p:font typeface="Roboto Slab"/>
      <p:regular r:id="rId26"/>
      <p:bold r:id="rId27"/>
    </p:embeddedFont>
    <p:embeddedFont>
      <p:font typeface="Roboto"/>
      <p:regular r:id="rId28"/>
      <p:bold r:id="rId29"/>
      <p:italic r:id="rId30"/>
      <p:boldItalic r:id="rId31"/>
    </p:embeddedFont>
    <p:embeddedFont>
      <p:font typeface="Bree Serif"/>
      <p:regular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Slab-regular.fntdata"/><Relationship Id="rId25" Type="http://schemas.openxmlformats.org/officeDocument/2006/relationships/slide" Target="slides/slide20.xml"/><Relationship Id="rId28" Type="http://schemas.openxmlformats.org/officeDocument/2006/relationships/font" Target="fonts/Roboto-regular.fntdata"/><Relationship Id="rId27" Type="http://schemas.openxmlformats.org/officeDocument/2006/relationships/font" Target="fonts/RobotoSlab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-boldItalic.fntdata"/><Relationship Id="rId30" Type="http://schemas.openxmlformats.org/officeDocument/2006/relationships/font" Target="fonts/Roboto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32" Type="http://schemas.openxmlformats.org/officeDocument/2006/relationships/font" Target="fonts/BreeSerif-regular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dbe24f7a79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dbe24f7a79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dbe24f7a79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dbe24f7a79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e0e3bc8a0b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e0e3bc8a0b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dbe24f7a79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dbe24f7a79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dbe24f7a79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dbe24f7a79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dbe24f7a79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dbe24f7a79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dbe24f7a79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dbe24f7a79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e0e3bc8a0b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e0e3bc8a0b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e0e3bc8a0b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e0e3bc8a0b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df4284e0da_0_6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df4284e0da_0_6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e0e3bc8a0b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e0e3bc8a0b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df4284e0da_0_6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df4284e0da_0_6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dbe24f7a79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dbe24f7a79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df4284e0da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df4284e0da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df4284e0da_0_6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df4284e0da_0_6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dbe24f7a79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dbe24f7a79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df4284e0da_0_6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df4284e0da_0_6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dbe24f7a79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dbe24f7a79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e0e3bc8a0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e0e3bc8a0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1524800" y="672606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1" name="Google Shape;11;p2"/>
          <p:cNvSpPr/>
          <p:nvPr/>
        </p:nvSpPr>
        <p:spPr>
          <a:xfrm rot="10800000">
            <a:off x="6537563" y="33429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sp>
      <p:cxnSp>
        <p:nvCxnSpPr>
          <p:cNvPr id="12" name="Google Shape;12;p2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/>
          <p:nvPr/>
        </p:nvSpPr>
        <p:spPr>
          <a:xfrm>
            <a:off x="150" y="5076825"/>
            <a:ext cx="9143700" cy="66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1"/>
          <p:cNvSpPr txBox="1"/>
          <p:nvPr>
            <p:ph hasCustomPrompt="1" type="title"/>
          </p:nvPr>
        </p:nvSpPr>
        <p:spPr>
          <a:xfrm>
            <a:off x="387900" y="1152450"/>
            <a:ext cx="83682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11"/>
          <p:cNvSpPr txBox="1"/>
          <p:nvPr>
            <p:ph idx="1" type="body"/>
          </p:nvPr>
        </p:nvSpPr>
        <p:spPr>
          <a:xfrm>
            <a:off x="387900" y="2919450"/>
            <a:ext cx="83682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6" name="Google Shape;56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" name="Google Shape;18;p3"/>
          <p:cNvSpPr txBox="1"/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Google Shape;21;p4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" name="Google Shape;22;p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Google Shape;26;p5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" name="Google Shape;27;p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3879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7562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Google Shape;35;p7"/>
          <p:cNvCxnSpPr/>
          <p:nvPr/>
        </p:nvCxnSpPr>
        <p:spPr>
          <a:xfrm>
            <a:off x="489218" y="1412277"/>
            <a:ext cx="3315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6" name="Google Shape;36;p7"/>
          <p:cNvSpPr txBox="1"/>
          <p:nvPr>
            <p:ph type="title"/>
          </p:nvPr>
        </p:nvSpPr>
        <p:spPr>
          <a:xfrm>
            <a:off x="3879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7" name="Google Shape;37;p7"/>
          <p:cNvSpPr txBox="1"/>
          <p:nvPr>
            <p:ph idx="1" type="body"/>
          </p:nvPr>
        </p:nvSpPr>
        <p:spPr>
          <a:xfrm>
            <a:off x="387900" y="1594025"/>
            <a:ext cx="2808000" cy="268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8" name="Google Shape;3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1" name="Google Shape;41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4" name="Google Shape;44;p9"/>
          <p:cNvCxnSpPr/>
          <p:nvPr/>
        </p:nvCxnSpPr>
        <p:spPr>
          <a:xfrm>
            <a:off x="5029675" y="4495503"/>
            <a:ext cx="540900" cy="0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5" name="Google Shape;45;p9"/>
          <p:cNvSpPr txBox="1"/>
          <p:nvPr>
            <p:ph type="title"/>
          </p:nvPr>
        </p:nvSpPr>
        <p:spPr>
          <a:xfrm>
            <a:off x="265500" y="1209075"/>
            <a:ext cx="4045200" cy="15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46" name="Google Shape;46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8" name="Google Shape;4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 txBox="1"/>
          <p:nvPr>
            <p:ph idx="1" type="body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1pPr>
          </a:lstStyle>
          <a:p/>
        </p:txBody>
      </p:sp>
      <p:sp>
        <p:nvSpPr>
          <p:cNvPr id="51" name="Google Shape;51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rina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6263" y="0"/>
            <a:ext cx="9256525" cy="52959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3"/>
          <p:cNvSpPr txBox="1"/>
          <p:nvPr/>
        </p:nvSpPr>
        <p:spPr>
          <a:xfrm>
            <a:off x="7332425" y="4743300"/>
            <a:ext cx="198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rPr>
              <a:t>By </a:t>
            </a:r>
            <a:r>
              <a:rPr lang="en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rPr>
              <a:t>Lorenzo Jiang</a:t>
            </a:r>
            <a:endParaRPr>
              <a:solidFill>
                <a:schemeClr val="lt1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2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Amazon Lambda</a:t>
            </a:r>
            <a:endParaRPr/>
          </a:p>
        </p:txBody>
      </p:sp>
      <p:sp>
        <p:nvSpPr>
          <p:cNvPr id="118" name="Google Shape;118;p22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The function in Lambda processes the user’s request for an unicorn ride. </a:t>
            </a:r>
            <a:endParaRPr/>
          </a:p>
          <a:p>
            <a:pPr indent="-297497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Then selects an unicorn from the available fleet.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When the demand increases, Lambda allows Wild Rydes to run multiple functions at the same time with other Lambda functions.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Pay only for we need model</a:t>
            </a:r>
            <a:endParaRPr/>
          </a:p>
          <a:p>
            <a:pPr indent="-297497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In the beginning of WildRydes </a:t>
            </a:r>
            <a:r>
              <a:rPr lang="en"/>
              <a:t>life cycle</a:t>
            </a:r>
            <a:r>
              <a:rPr lang="en"/>
              <a:t>, the number of requests will be quite low and Lambda charges the number times a function gets invoked.</a:t>
            </a:r>
            <a:endParaRPr/>
          </a:p>
          <a:p>
            <a:pPr indent="-297497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Costs will be low when demand is low.</a:t>
            </a:r>
            <a:endParaRPr/>
          </a:p>
          <a:p>
            <a:pPr indent="-297497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Easy to scale when demand pents-up.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Disadvantages:</a:t>
            </a:r>
            <a:endParaRPr/>
          </a:p>
          <a:p>
            <a:pPr indent="-297497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Lack of control on the infrastructure</a:t>
            </a:r>
            <a:endParaRPr/>
          </a:p>
          <a:p>
            <a:pPr indent="-297497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Infrastructure </a:t>
            </a:r>
            <a:r>
              <a:rPr lang="en"/>
              <a:t>limitations</a:t>
            </a:r>
            <a:r>
              <a:rPr lang="en"/>
              <a:t> and highly dependent on AWS</a:t>
            </a:r>
            <a:endParaRPr/>
          </a:p>
          <a:p>
            <a:pPr indent="-297497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Costs can be higher than running our own servers if demand is </a:t>
            </a:r>
            <a:r>
              <a:rPr lang="en"/>
              <a:t>extremely</a:t>
            </a:r>
            <a:r>
              <a:rPr lang="en"/>
              <a:t> high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The Lambda function writes the log entry to DDB</a:t>
            </a:r>
            <a:endParaRPr/>
          </a:p>
          <a:p>
            <a:pPr indent="-297497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Lambda function is invoked by API gateway which receives info from the user and pick a random unicorn to fulfill the ride.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3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Amazon DynamoDB Table</a:t>
            </a:r>
            <a:endParaRPr/>
          </a:p>
        </p:txBody>
      </p:sp>
      <p:sp>
        <p:nvSpPr>
          <p:cNvPr id="124" name="Google Shape;124;p23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The requested unicorn from the Lambda function is recorded in a DynamoDB table.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Then, provides the details about the unicorn requested.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Allows the team to perform analytics on rides being requested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Scalable: able to store unlimited amount of data during peak demand.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Rides log record</a:t>
            </a:r>
            <a:endParaRPr/>
          </a:p>
        </p:txBody>
      </p:sp>
      <p:pic>
        <p:nvPicPr>
          <p:cNvPr id="130" name="Google Shape;13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8276" y="1482750"/>
            <a:ext cx="4034376" cy="162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97425" y="840050"/>
            <a:ext cx="4468524" cy="3548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Amazon API Gateway</a:t>
            </a:r>
            <a:endParaRPr/>
          </a:p>
        </p:txBody>
      </p:sp>
      <p:sp>
        <p:nvSpPr>
          <p:cNvPr id="137" name="Google Shape;137;p25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Amazon API Gateway exposes the Lambda function as a RESTful API and it is available to the public.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Turns the static website into a dynamic web site by adding client-side Javascript.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The Lambda dunctio uses the Lambda Jav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IAM for the Lambda function</a:t>
            </a:r>
            <a:endParaRPr/>
          </a:p>
        </p:txBody>
      </p:sp>
      <p:sp>
        <p:nvSpPr>
          <p:cNvPr id="143" name="Google Shape;143;p26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The </a:t>
            </a:r>
            <a:r>
              <a:rPr lang="en"/>
              <a:t>IAM user can automatically rotate access keys on virtual machine instances to verify that only trusted applications and users have the preassigned access at any given time.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We need the IAM role whenever we create a function and Lambda takes on the role when the function is being called.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It allows Lambda execution which writes to DDB and CW.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7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 choices</a:t>
            </a:r>
            <a:endParaRPr/>
          </a:p>
        </p:txBody>
      </p:sp>
      <p:sp>
        <p:nvSpPr>
          <p:cNvPr id="149" name="Google Shape;149;p27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us-west-1 is the location to implement WildRydes because it is the closest region for low latency to provide the best possible user experience.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I allowed public access to the website so everyone with a link can register and request an unicorn ride from WildRydes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I used the suggest name for the website address but it could be changed to wildrydes.com later on.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Users are only required to enter email and password to create an account because other information are not </a:t>
            </a:r>
            <a:r>
              <a:rPr lang="en"/>
              <a:t>relevant</a:t>
            </a:r>
            <a:r>
              <a:rPr lang="en"/>
              <a:t> at the moment.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8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Testing: Unicorn Ride Request </a:t>
            </a:r>
            <a:endParaRPr/>
          </a:p>
        </p:txBody>
      </p:sp>
      <p:pic>
        <p:nvPicPr>
          <p:cNvPr id="155" name="Google Shape;15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4851" y="1238875"/>
            <a:ext cx="5874301" cy="3642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9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Testing: Cognito User Registration</a:t>
            </a:r>
            <a:endParaRPr/>
          </a:p>
        </p:txBody>
      </p:sp>
      <p:pic>
        <p:nvPicPr>
          <p:cNvPr id="161" name="Google Shape;16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4629" y="1349950"/>
            <a:ext cx="6613050" cy="362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0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Testing: Lambda Test returns 201</a:t>
            </a:r>
            <a:endParaRPr/>
          </a:p>
        </p:txBody>
      </p:sp>
      <p:pic>
        <p:nvPicPr>
          <p:cNvPr id="167" name="Google Shape;16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7088" y="1265000"/>
            <a:ext cx="5629829" cy="3694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1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Cost of Running WildRydes</a:t>
            </a:r>
            <a:endParaRPr/>
          </a:p>
        </p:txBody>
      </p:sp>
      <p:sp>
        <p:nvSpPr>
          <p:cNvPr id="173" name="Google Shape;173;p31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WildRydes seeks to grow at rapid pace and </a:t>
            </a:r>
            <a:r>
              <a:rPr lang="en"/>
              <a:t>the</a:t>
            </a:r>
            <a:r>
              <a:rPr lang="en"/>
              <a:t> </a:t>
            </a:r>
            <a:r>
              <a:rPr lang="en"/>
              <a:t>Enterprise Support</a:t>
            </a:r>
            <a:r>
              <a:rPr lang="en"/>
              <a:t> Plan fits needs of this ambitious project.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$15k or 10% of first $150k, or 7% between $150k - $500k, or 5% between $500k-1m, or 3% over $1m.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The final cost is whichever is greater.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Number of customers: 3,000 - 5,000 daily active users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Number of requests per user: 1.25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Executive Summary</a:t>
            </a:r>
            <a:endParaRPr/>
          </a:p>
        </p:txBody>
      </p:sp>
      <p:sp>
        <p:nvSpPr>
          <p:cNvPr id="70" name="Google Shape;70;p14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Overview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Architecture Roadmap + Details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Amazon Cognito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Amazon S3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Amazon Lambda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Amazon API Gateway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Lambda Function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Design Choices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Testing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Costs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2"/>
          <p:cNvSpPr txBox="1"/>
          <p:nvPr>
            <p:ph idx="1" type="body"/>
          </p:nvPr>
        </p:nvSpPr>
        <p:spPr>
          <a:xfrm>
            <a:off x="387900" y="1232374"/>
            <a:ext cx="8368200" cy="307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3600"/>
              <a:t>Thank you!</a:t>
            </a:r>
            <a:endParaRPr sz="36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</a:t>
            </a:r>
            <a:endParaRPr/>
          </a:p>
        </p:txBody>
      </p:sp>
      <p:sp>
        <p:nvSpPr>
          <p:cNvPr id="76" name="Google Shape;76;p15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Objective: Create a </a:t>
            </a:r>
            <a:r>
              <a:rPr lang="en"/>
              <a:t>serverless</a:t>
            </a:r>
            <a:r>
              <a:rPr lang="en"/>
              <a:t> web application that allows users to request an unicorn ride by simply setting up their pick up location on a map.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Application Architecture: Wildrydes uses Lambda, API Gateway, DynamoDB, Cognito, and S3.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Programming Languages: HTML, CSS, and Javascript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Link: https://wildrydes-lorenzo-jiang.s3-us-west-1.amazonaws.com/ride.html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34950"/>
            <a:ext cx="8839200" cy="3814928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Architecture Roadmap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Architecture details</a:t>
            </a:r>
            <a:endParaRPr/>
          </a:p>
        </p:txBody>
      </p:sp>
      <p:sp>
        <p:nvSpPr>
          <p:cNvPr id="88" name="Google Shape;88;p17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10000"/>
          </a:bodyPr>
          <a:lstStyle/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S3 stores and hosts the WildRydes static website written in HTML, Javascript, and CSS.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A Lambda function is </a:t>
            </a:r>
            <a:r>
              <a:rPr lang="en"/>
              <a:t>invoked</a:t>
            </a:r>
            <a:r>
              <a:rPr lang="en"/>
              <a:t> when the Javascript </a:t>
            </a:r>
            <a:r>
              <a:rPr lang="en"/>
              <a:t>website</a:t>
            </a:r>
            <a:r>
              <a:rPr lang="en"/>
              <a:t> sends and receives data from a public API by using API Gateway.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Amazon Cognito authenticates all the user information, registration, and sign in credentials and secures the API.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The </a:t>
            </a:r>
            <a:r>
              <a:rPr lang="en"/>
              <a:t>username</a:t>
            </a:r>
            <a:r>
              <a:rPr lang="en"/>
              <a:t> and location is passed between the web browser and the API.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It returns the chosen </a:t>
            </a:r>
            <a:r>
              <a:rPr lang="en"/>
              <a:t>unicorn</a:t>
            </a:r>
            <a:r>
              <a:rPr lang="en"/>
              <a:t> which is processed the by the Lambda function.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All the data from invoking the Lambda function gets stored in a DynamoDB table in which contains relevant metadata in regards to the </a:t>
            </a:r>
            <a:r>
              <a:rPr lang="en"/>
              <a:t>unicorn</a:t>
            </a:r>
            <a:r>
              <a:rPr lang="en"/>
              <a:t> ride requests.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For each ride, Lambda picks a random unicorn to assign and logs the ride entry to DynammoDB.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8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Amazon Cognito</a:t>
            </a:r>
            <a:endParaRPr/>
          </a:p>
        </p:txBody>
      </p:sp>
      <p:sp>
        <p:nvSpPr>
          <p:cNvPr id="94" name="Google Shape;94;p18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Easy access for user registration and verification.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We can see which users verified their emails and we can manually verify an user account as well.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The user provides an email and a password (with certain requirements) and Amazon Cognito will send a confirmation email with a code.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After using the code to confirm an account, the user will be able to sign in with his/her </a:t>
            </a:r>
            <a:r>
              <a:rPr lang="en"/>
              <a:t>credentials.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The authentication is done through the SRP and receives back a set of JSON JWT </a:t>
            </a:r>
            <a:r>
              <a:rPr lang="en"/>
              <a:t>which</a:t>
            </a:r>
            <a:r>
              <a:rPr lang="en"/>
              <a:t> verifies the identity of the user.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If an user does complete the registration process, the account status would be “unconfirmed” and the email verified sections would be false. Thus, the user cannot sign to request a ride.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382226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0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Amazon S3</a:t>
            </a:r>
            <a:endParaRPr/>
          </a:p>
        </p:txBody>
      </p:sp>
      <p:sp>
        <p:nvSpPr>
          <p:cNvPr id="105" name="Google Shape;105;p20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Hosts </a:t>
            </a:r>
            <a:r>
              <a:rPr lang="en"/>
              <a:t>statistic</a:t>
            </a:r>
            <a:r>
              <a:rPr lang="en"/>
              <a:t> web content such as HTML, CSS, Javascript, images, and other files.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Doesn’t require any web servers to run WildeRydes on and it’s publicly available using the public URL.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Enhanced security by automatically </a:t>
            </a:r>
            <a:r>
              <a:rPr lang="en"/>
              <a:t>enabling</a:t>
            </a:r>
            <a:r>
              <a:rPr lang="en"/>
              <a:t> </a:t>
            </a:r>
            <a:r>
              <a:rPr lang="en"/>
              <a:t>encryption</a:t>
            </a:r>
            <a:r>
              <a:rPr lang="en"/>
              <a:t> of data.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For future project implementation, using S3 </a:t>
            </a:r>
            <a:r>
              <a:rPr lang="en"/>
              <a:t>facilitates</a:t>
            </a:r>
            <a:r>
              <a:rPr lang="en"/>
              <a:t> </a:t>
            </a:r>
            <a:r>
              <a:rPr lang="en"/>
              <a:t>the</a:t>
            </a:r>
            <a:r>
              <a:rPr lang="en"/>
              <a:t> integration with other services on AWS.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As the number of unicorn rides increases, scalability is simple as S3 can secure a large number of objects to operate high volume of </a:t>
            </a:r>
            <a:r>
              <a:rPr lang="en"/>
              <a:t>simultaneous</a:t>
            </a:r>
            <a:r>
              <a:rPr lang="en"/>
              <a:t> requests.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1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S3 files - index.html &amp; signin.html</a:t>
            </a:r>
            <a:endParaRPr/>
          </a:p>
        </p:txBody>
      </p:sp>
      <p:pic>
        <p:nvPicPr>
          <p:cNvPr id="111" name="Google Shape;11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525" y="1438600"/>
            <a:ext cx="3642925" cy="3562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25675" y="1438601"/>
            <a:ext cx="4430421" cy="134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arina">
  <a:themeElements>
    <a:clrScheme name="Marina">
      <a:dk1>
        <a:srgbClr val="FFFFFF"/>
      </a:dk1>
      <a:lt1>
        <a:srgbClr val="00517C"/>
      </a:lt1>
      <a:dk2>
        <a:srgbClr val="004065"/>
      </a:dk2>
      <a:lt2>
        <a:srgbClr val="CFD8DC"/>
      </a:lt2>
      <a:accent1>
        <a:srgbClr val="0277BD"/>
      </a:accent1>
      <a:accent2>
        <a:srgbClr val="558B2F"/>
      </a:accent2>
      <a:accent3>
        <a:srgbClr val="009688"/>
      </a:accent3>
      <a:accent4>
        <a:srgbClr val="039BE5"/>
      </a:accent4>
      <a:accent5>
        <a:srgbClr val="8BC34A"/>
      </a:accent5>
      <a:accent6>
        <a:srgbClr val="FFEB38"/>
      </a:accent6>
      <a:hlink>
        <a:srgbClr val="8BC34A"/>
      </a:hlink>
      <a:folHlink>
        <a:srgbClr val="8BC3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